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77" r:id="rId17"/>
    <p:sldId id="263" r:id="rId18"/>
    <p:sldId id="274" r:id="rId19"/>
    <p:sldId id="275" r:id="rId20"/>
    <p:sldId id="260" r:id="rId21"/>
    <p:sldId id="264" r:id="rId22"/>
    <p:sldId id="279"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26/03/2025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26/03/2025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14</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2B619590-56E1-9029-E0A9-E282169C3E08}"/>
              </a:ext>
            </a:extLst>
          </p:cNvPr>
          <p:cNvSpPr txBox="1"/>
          <p:nvPr/>
        </p:nvSpPr>
        <p:spPr>
          <a:xfrm>
            <a:off x="7357241" y="5807631"/>
            <a:ext cx="1198180" cy="369332"/>
          </a:xfrm>
          <a:prstGeom prst="rect">
            <a:avLst/>
          </a:prstGeom>
          <a:noFill/>
        </p:spPr>
        <p:txBody>
          <a:bodyPr wrap="square" rtlCol="0">
            <a:spAutoFit/>
          </a:bodyPr>
          <a:lstStyle/>
          <a:p>
            <a:r>
              <a:rPr lang="en-AU" dirty="0"/>
              <a:t>Quest 15</a:t>
            </a:r>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2A00B2EE-50A8-53B8-27F9-A6AC36F58D43}"/>
              </a:ext>
            </a:extLst>
          </p:cNvPr>
          <p:cNvSpPr txBox="1"/>
          <p:nvPr/>
        </p:nvSpPr>
        <p:spPr>
          <a:xfrm>
            <a:off x="6884275" y="843240"/>
            <a:ext cx="1198180" cy="369332"/>
          </a:xfrm>
          <a:prstGeom prst="rect">
            <a:avLst/>
          </a:prstGeom>
          <a:noFill/>
        </p:spPr>
        <p:txBody>
          <a:bodyPr wrap="square" rtlCol="0">
            <a:spAutoFit/>
          </a:bodyPr>
          <a:lstStyle/>
          <a:p>
            <a:r>
              <a:rPr lang="en-AU" dirty="0"/>
              <a:t>Quest 16</a:t>
            </a:r>
          </a:p>
        </p:txBody>
      </p:sp>
      <p:sp>
        <p:nvSpPr>
          <p:cNvPr id="8" name="TextBox 7">
            <a:extLst>
              <a:ext uri="{FF2B5EF4-FFF2-40B4-BE49-F238E27FC236}">
                <a16:creationId xmlns:a16="http://schemas.microsoft.com/office/drawing/2014/main" id="{847BBF31-1BF9-0A23-6F62-0DFF4127DD4C}"/>
              </a:ext>
            </a:extLst>
          </p:cNvPr>
          <p:cNvSpPr txBox="1"/>
          <p:nvPr/>
        </p:nvSpPr>
        <p:spPr>
          <a:xfrm>
            <a:off x="-68318" y="2346219"/>
            <a:ext cx="1198180" cy="646331"/>
          </a:xfrm>
          <a:prstGeom prst="rect">
            <a:avLst/>
          </a:prstGeom>
          <a:noFill/>
        </p:spPr>
        <p:txBody>
          <a:bodyPr wrap="square" rtlCol="0">
            <a:spAutoFit/>
          </a:bodyPr>
          <a:lstStyle/>
          <a:p>
            <a:r>
              <a:rPr lang="en-AU" dirty="0"/>
              <a:t>Quest 17</a:t>
            </a:r>
          </a:p>
          <a:p>
            <a:r>
              <a:rPr lang="en-AU" dirty="0"/>
              <a:t>-18</a:t>
            </a:r>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2E4B4C8-1DB6-52E6-4A23-BE135CB3D6EA}"/>
              </a:ext>
            </a:extLst>
          </p:cNvPr>
          <p:cNvSpPr txBox="1"/>
          <p:nvPr/>
        </p:nvSpPr>
        <p:spPr>
          <a:xfrm>
            <a:off x="9969061" y="5374257"/>
            <a:ext cx="1198180" cy="369332"/>
          </a:xfrm>
          <a:prstGeom prst="rect">
            <a:avLst/>
          </a:prstGeom>
          <a:noFill/>
        </p:spPr>
        <p:txBody>
          <a:bodyPr wrap="square" rtlCol="0">
            <a:spAutoFit/>
          </a:bodyPr>
          <a:lstStyle/>
          <a:p>
            <a:r>
              <a:rPr lang="en-AU" dirty="0"/>
              <a:t>Quest 19</a:t>
            </a:r>
          </a:p>
        </p:txBody>
      </p:sp>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03E6C9-DFC5-83E4-0A5F-C9B6A93FDEB5}"/>
              </a:ext>
            </a:extLst>
          </p:cNvPr>
          <p:cNvSpPr>
            <a:spLocks noGrp="1"/>
          </p:cNvSpPr>
          <p:nvPr>
            <p:ph type="title"/>
          </p:nvPr>
        </p:nvSpPr>
        <p:spPr>
          <a:xfrm>
            <a:off x="838200" y="365125"/>
            <a:ext cx="10515600" cy="1325563"/>
          </a:xfrm>
        </p:spPr>
        <p:txBody>
          <a:bodyPr>
            <a:normAutofit/>
          </a:bodyPr>
          <a:lstStyle/>
          <a:p>
            <a:r>
              <a:rPr lang="en-AU" dirty="0"/>
              <a:t>Day1 complete - video</a:t>
            </a:r>
          </a:p>
        </p:txBody>
      </p:sp>
      <p:sp>
        <p:nvSpPr>
          <p:cNvPr id="3" name="Content Placeholder 2">
            <a:extLst>
              <a:ext uri="{FF2B5EF4-FFF2-40B4-BE49-F238E27FC236}">
                <a16:creationId xmlns:a16="http://schemas.microsoft.com/office/drawing/2014/main" id="{3ADA38CD-4A63-F6EB-B803-D474E8066971}"/>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966FE3FF-9117-BA1D-1601-C57D0D1F965B}"/>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332904357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
        <p:nvSpPr>
          <p:cNvPr id="4" name="TextBox 3">
            <a:extLst>
              <a:ext uri="{FF2B5EF4-FFF2-40B4-BE49-F238E27FC236}">
                <a16:creationId xmlns:a16="http://schemas.microsoft.com/office/drawing/2014/main" id="{491B8CE6-45FE-BD43-8F50-53FBB02F20E3}"/>
              </a:ext>
            </a:extLst>
          </p:cNvPr>
          <p:cNvSpPr txBox="1"/>
          <p:nvPr/>
        </p:nvSpPr>
        <p:spPr>
          <a:xfrm>
            <a:off x="8371490" y="572814"/>
            <a:ext cx="2837793" cy="369332"/>
          </a:xfrm>
          <a:prstGeom prst="rect">
            <a:avLst/>
          </a:prstGeom>
          <a:noFill/>
        </p:spPr>
        <p:txBody>
          <a:bodyPr wrap="square" rtlCol="0">
            <a:spAutoFit/>
          </a:bodyPr>
          <a:lstStyle/>
          <a:p>
            <a:r>
              <a:rPr lang="en-AU" dirty="0"/>
              <a:t>Result checking Quest 20</a:t>
            </a:r>
          </a:p>
        </p:txBody>
      </p:sp>
      <p:sp>
        <p:nvSpPr>
          <p:cNvPr id="5" name="TextBox 4">
            <a:extLst>
              <a:ext uri="{FF2B5EF4-FFF2-40B4-BE49-F238E27FC236}">
                <a16:creationId xmlns:a16="http://schemas.microsoft.com/office/drawing/2014/main" id="{8E49E6FF-797F-1540-F4E4-DB00CADC51F9}"/>
              </a:ext>
            </a:extLst>
          </p:cNvPr>
          <p:cNvSpPr txBox="1"/>
          <p:nvPr/>
        </p:nvSpPr>
        <p:spPr>
          <a:xfrm>
            <a:off x="5749158" y="1825625"/>
            <a:ext cx="1198180" cy="369332"/>
          </a:xfrm>
          <a:prstGeom prst="rect">
            <a:avLst/>
          </a:prstGeom>
          <a:noFill/>
        </p:spPr>
        <p:txBody>
          <a:bodyPr wrap="square" rtlCol="0">
            <a:spAutoFit/>
          </a:bodyPr>
          <a:lstStyle/>
          <a:p>
            <a:r>
              <a:rPr lang="en-AU" dirty="0"/>
              <a:t>Quest 21</a:t>
            </a:r>
          </a:p>
        </p:txBody>
      </p:sp>
      <p:sp>
        <p:nvSpPr>
          <p:cNvPr id="6" name="TextBox 5">
            <a:extLst>
              <a:ext uri="{FF2B5EF4-FFF2-40B4-BE49-F238E27FC236}">
                <a16:creationId xmlns:a16="http://schemas.microsoft.com/office/drawing/2014/main" id="{C5FDC3FB-1404-E3A7-4698-959EFAAB59D1}"/>
              </a:ext>
            </a:extLst>
          </p:cNvPr>
          <p:cNvSpPr txBox="1"/>
          <p:nvPr/>
        </p:nvSpPr>
        <p:spPr>
          <a:xfrm>
            <a:off x="3804745" y="5877363"/>
            <a:ext cx="1198180" cy="369332"/>
          </a:xfrm>
          <a:prstGeom prst="rect">
            <a:avLst/>
          </a:prstGeom>
          <a:noFill/>
        </p:spPr>
        <p:txBody>
          <a:bodyPr wrap="square" rtlCol="0">
            <a:spAutoFit/>
          </a:bodyPr>
          <a:lstStyle/>
          <a:p>
            <a:r>
              <a:rPr lang="en-AU" dirty="0"/>
              <a:t>Quest 22</a:t>
            </a:r>
          </a:p>
        </p:txBody>
      </p:sp>
    </p:spTree>
    <p:extLst>
      <p:ext uri="{BB962C8B-B14F-4D97-AF65-F5344CB8AC3E}">
        <p14:creationId xmlns:p14="http://schemas.microsoft.com/office/powerpoint/2010/main" val="1752977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8CEA9A-BB3A-A95F-1F19-74E040B00469}"/>
              </a:ext>
            </a:extLst>
          </p:cNvPr>
          <p:cNvSpPr txBox="1"/>
          <p:nvPr/>
        </p:nvSpPr>
        <p:spPr>
          <a:xfrm>
            <a:off x="6805448" y="709448"/>
            <a:ext cx="3205655" cy="369332"/>
          </a:xfrm>
          <a:prstGeom prst="rect">
            <a:avLst/>
          </a:prstGeom>
          <a:noFill/>
        </p:spPr>
        <p:txBody>
          <a:bodyPr wrap="square" rtlCol="0">
            <a:spAutoFit/>
          </a:bodyPr>
          <a:lstStyle/>
          <a:p>
            <a:r>
              <a:rPr lang="en-AU" dirty="0"/>
              <a:t>Dr barton talking Quest 23</a:t>
            </a:r>
          </a:p>
        </p:txBody>
      </p:sp>
      <p:sp>
        <p:nvSpPr>
          <p:cNvPr id="5" name="TextBox 4">
            <a:extLst>
              <a:ext uri="{FF2B5EF4-FFF2-40B4-BE49-F238E27FC236}">
                <a16:creationId xmlns:a16="http://schemas.microsoft.com/office/drawing/2014/main" id="{CABD4A96-58B5-CF24-A7A3-C94237EDF6B4}"/>
              </a:ext>
            </a:extLst>
          </p:cNvPr>
          <p:cNvSpPr txBox="1"/>
          <p:nvPr/>
        </p:nvSpPr>
        <p:spPr>
          <a:xfrm>
            <a:off x="6758152" y="3379076"/>
            <a:ext cx="2664372" cy="369332"/>
          </a:xfrm>
          <a:prstGeom prst="rect">
            <a:avLst/>
          </a:prstGeom>
          <a:noFill/>
        </p:spPr>
        <p:txBody>
          <a:bodyPr wrap="square" rtlCol="0">
            <a:spAutoFit/>
          </a:bodyPr>
          <a:lstStyle/>
          <a:p>
            <a:r>
              <a:rPr lang="en-AU" dirty="0"/>
              <a:t>Bloods Quest 24-5</a:t>
            </a:r>
          </a:p>
        </p:txBody>
      </p:sp>
      <p:sp>
        <p:nvSpPr>
          <p:cNvPr id="6" name="TextBox 5">
            <a:extLst>
              <a:ext uri="{FF2B5EF4-FFF2-40B4-BE49-F238E27FC236}">
                <a16:creationId xmlns:a16="http://schemas.microsoft.com/office/drawing/2014/main" id="{E9BFDAFE-EA88-DE87-FD37-49B70DC4EA81}"/>
              </a:ext>
            </a:extLst>
          </p:cNvPr>
          <p:cNvSpPr txBox="1"/>
          <p:nvPr/>
        </p:nvSpPr>
        <p:spPr>
          <a:xfrm>
            <a:off x="8308427" y="5258730"/>
            <a:ext cx="2469931" cy="369332"/>
          </a:xfrm>
          <a:prstGeom prst="rect">
            <a:avLst/>
          </a:prstGeom>
          <a:noFill/>
        </p:spPr>
        <p:txBody>
          <a:bodyPr wrap="square" rtlCol="0">
            <a:spAutoFit/>
          </a:bodyPr>
          <a:lstStyle/>
          <a:p>
            <a:r>
              <a:rPr lang="en-AU" dirty="0"/>
              <a:t>Leaving Quest 26</a:t>
            </a:r>
          </a:p>
        </p:txBody>
      </p:sp>
    </p:spTree>
    <p:extLst>
      <p:ext uri="{BB962C8B-B14F-4D97-AF65-F5344CB8AC3E}">
        <p14:creationId xmlns:p14="http://schemas.microsoft.com/office/powerpoint/2010/main" val="3326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
        <p:nvSpPr>
          <p:cNvPr id="4" name="TextBox 3">
            <a:extLst>
              <a:ext uri="{FF2B5EF4-FFF2-40B4-BE49-F238E27FC236}">
                <a16:creationId xmlns:a16="http://schemas.microsoft.com/office/drawing/2014/main" id="{8BCAEAEF-BCBE-EF5B-8F75-1C7A82E0701F}"/>
              </a:ext>
            </a:extLst>
          </p:cNvPr>
          <p:cNvSpPr txBox="1"/>
          <p:nvPr/>
        </p:nvSpPr>
        <p:spPr>
          <a:xfrm>
            <a:off x="8487103" y="1234966"/>
            <a:ext cx="2690649" cy="369332"/>
          </a:xfrm>
          <a:prstGeom prst="rect">
            <a:avLst/>
          </a:prstGeom>
          <a:noFill/>
        </p:spPr>
        <p:txBody>
          <a:bodyPr wrap="square" rtlCol="0">
            <a:spAutoFit/>
          </a:bodyPr>
          <a:lstStyle/>
          <a:p>
            <a:r>
              <a:rPr lang="en-AU" dirty="0"/>
              <a:t>Quest 27 check notes</a:t>
            </a:r>
          </a:p>
        </p:txBody>
      </p:sp>
      <p:sp>
        <p:nvSpPr>
          <p:cNvPr id="5" name="TextBox 4">
            <a:extLst>
              <a:ext uri="{FF2B5EF4-FFF2-40B4-BE49-F238E27FC236}">
                <a16:creationId xmlns:a16="http://schemas.microsoft.com/office/drawing/2014/main" id="{37B6B80A-085B-78B1-9313-A7008896FACD}"/>
              </a:ext>
            </a:extLst>
          </p:cNvPr>
          <p:cNvSpPr txBox="1"/>
          <p:nvPr/>
        </p:nvSpPr>
        <p:spPr>
          <a:xfrm>
            <a:off x="8965323" y="2659118"/>
            <a:ext cx="2690649" cy="369332"/>
          </a:xfrm>
          <a:prstGeom prst="rect">
            <a:avLst/>
          </a:prstGeom>
          <a:noFill/>
        </p:spPr>
        <p:txBody>
          <a:bodyPr wrap="square" rtlCol="0">
            <a:spAutoFit/>
          </a:bodyPr>
          <a:lstStyle/>
          <a:p>
            <a:r>
              <a:rPr lang="en-AU" dirty="0"/>
              <a:t>Quest 28</a:t>
            </a:r>
          </a:p>
        </p:txBody>
      </p:sp>
    </p:spTree>
    <p:extLst>
      <p:ext uri="{BB962C8B-B14F-4D97-AF65-F5344CB8AC3E}">
        <p14:creationId xmlns:p14="http://schemas.microsoft.com/office/powerpoint/2010/main" val="408550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369332"/>
          </a:xfrm>
          <a:prstGeom prst="rect">
            <a:avLst/>
          </a:prstGeom>
          <a:noFill/>
        </p:spPr>
        <p:txBody>
          <a:bodyPr wrap="square" rtlCol="0">
            <a:spAutoFit/>
          </a:bodyPr>
          <a:lstStyle/>
          <a:p>
            <a:r>
              <a:rPr lang="en-AU" dirty="0"/>
              <a:t>Quest 30</a:t>
            </a:r>
          </a:p>
        </p:txBody>
      </p:sp>
      <p:sp>
        <p:nvSpPr>
          <p:cNvPr id="6" name="TextBox 5">
            <a:extLst>
              <a:ext uri="{FF2B5EF4-FFF2-40B4-BE49-F238E27FC236}">
                <a16:creationId xmlns:a16="http://schemas.microsoft.com/office/drawing/2014/main" id="{8A231EDF-7E07-CD06-D488-676A7922895E}"/>
              </a:ext>
            </a:extLst>
          </p:cNvPr>
          <p:cNvSpPr txBox="1"/>
          <p:nvPr/>
        </p:nvSpPr>
        <p:spPr>
          <a:xfrm>
            <a:off x="6584730" y="2853560"/>
            <a:ext cx="2690649" cy="369332"/>
          </a:xfrm>
          <a:prstGeom prst="rect">
            <a:avLst/>
          </a:prstGeom>
          <a:noFill/>
        </p:spPr>
        <p:txBody>
          <a:bodyPr wrap="square" rtlCol="0">
            <a:spAutoFit/>
          </a:bodyPr>
          <a:lstStyle/>
          <a:p>
            <a:r>
              <a:rPr lang="en-AU" dirty="0"/>
              <a:t>Quest 29</a:t>
            </a:r>
          </a:p>
        </p:txBody>
      </p:sp>
    </p:spTree>
    <p:extLst>
      <p:ext uri="{BB962C8B-B14F-4D97-AF65-F5344CB8AC3E}">
        <p14:creationId xmlns:p14="http://schemas.microsoft.com/office/powerpoint/2010/main" val="540888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D287D9B-C623-D0C6-9E1F-AFB28617D3AA}"/>
              </a:ext>
            </a:extLst>
          </p:cNvPr>
          <p:cNvSpPr txBox="1"/>
          <p:nvPr/>
        </p:nvSpPr>
        <p:spPr>
          <a:xfrm>
            <a:off x="8476593" y="1050271"/>
            <a:ext cx="3026980" cy="707886"/>
          </a:xfrm>
          <a:prstGeom prst="rect">
            <a:avLst/>
          </a:prstGeom>
          <a:noFill/>
        </p:spPr>
        <p:txBody>
          <a:bodyPr wrap="square" rtlCol="0">
            <a:spAutoFit/>
          </a:bodyPr>
          <a:lstStyle/>
          <a:p>
            <a:r>
              <a:rPr lang="en-AU" sz="2000" dirty="0">
                <a:highlight>
                  <a:srgbClr val="00FF00"/>
                </a:highlight>
              </a:rPr>
              <a:t>Original, updated question on the next slide</a:t>
            </a:r>
          </a:p>
        </p:txBody>
      </p:sp>
      <p:sp>
        <p:nvSpPr>
          <p:cNvPr id="6" name="TextBox 5">
            <a:extLst>
              <a:ext uri="{FF2B5EF4-FFF2-40B4-BE49-F238E27FC236}">
                <a16:creationId xmlns:a16="http://schemas.microsoft.com/office/drawing/2014/main" id="{E92B2A78-76C0-9E28-36CD-DA301610563B}"/>
              </a:ext>
            </a:extLst>
          </p:cNvPr>
          <p:cNvSpPr txBox="1"/>
          <p:nvPr/>
        </p:nvSpPr>
        <p:spPr>
          <a:xfrm>
            <a:off x="7712075" y="2789912"/>
            <a:ext cx="2051050" cy="369332"/>
          </a:xfrm>
          <a:prstGeom prst="rect">
            <a:avLst/>
          </a:prstGeom>
          <a:noFill/>
        </p:spPr>
        <p:txBody>
          <a:bodyPr wrap="square" rtlCol="0">
            <a:spAutoFit/>
          </a:bodyPr>
          <a:lstStyle/>
          <a:p>
            <a:r>
              <a:rPr lang="en-AU" dirty="0"/>
              <a:t>Quest 31</a:t>
            </a:r>
          </a:p>
        </p:txBody>
      </p:sp>
      <p:sp>
        <p:nvSpPr>
          <p:cNvPr id="7" name="TextBox 6">
            <a:extLst>
              <a:ext uri="{FF2B5EF4-FFF2-40B4-BE49-F238E27FC236}">
                <a16:creationId xmlns:a16="http://schemas.microsoft.com/office/drawing/2014/main" id="{BA60C1EA-832C-AF89-F509-7EE072E892C6}"/>
              </a:ext>
            </a:extLst>
          </p:cNvPr>
          <p:cNvSpPr txBox="1"/>
          <p:nvPr/>
        </p:nvSpPr>
        <p:spPr>
          <a:xfrm>
            <a:off x="8409371" y="3787933"/>
            <a:ext cx="2051050" cy="369332"/>
          </a:xfrm>
          <a:prstGeom prst="rect">
            <a:avLst/>
          </a:prstGeom>
          <a:noFill/>
        </p:spPr>
        <p:txBody>
          <a:bodyPr wrap="square" rtlCol="0">
            <a:spAutoFit/>
          </a:bodyPr>
          <a:lstStyle/>
          <a:p>
            <a:r>
              <a:rPr lang="en-AU" dirty="0"/>
              <a:t>Quest 33</a:t>
            </a:r>
          </a:p>
        </p:txBody>
      </p:sp>
      <p:sp>
        <p:nvSpPr>
          <p:cNvPr id="8" name="TextBox 7">
            <a:extLst>
              <a:ext uri="{FF2B5EF4-FFF2-40B4-BE49-F238E27FC236}">
                <a16:creationId xmlns:a16="http://schemas.microsoft.com/office/drawing/2014/main" id="{D6D9343E-DEB5-A5EA-8625-C85134B50894}"/>
              </a:ext>
            </a:extLst>
          </p:cNvPr>
          <p:cNvSpPr txBox="1"/>
          <p:nvPr/>
        </p:nvSpPr>
        <p:spPr>
          <a:xfrm>
            <a:off x="9302748" y="5742344"/>
            <a:ext cx="2051050" cy="369332"/>
          </a:xfrm>
          <a:prstGeom prst="rect">
            <a:avLst/>
          </a:prstGeom>
          <a:noFill/>
        </p:spPr>
        <p:txBody>
          <a:bodyPr wrap="square" rtlCol="0">
            <a:spAutoFit/>
          </a:bodyPr>
          <a:lstStyle/>
          <a:p>
            <a:r>
              <a:rPr lang="en-AU" dirty="0"/>
              <a:t>Quest 33</a:t>
            </a:r>
          </a:p>
        </p:txBody>
      </p:sp>
      <p:sp>
        <p:nvSpPr>
          <p:cNvPr id="9" name="TextBox 8">
            <a:extLst>
              <a:ext uri="{FF2B5EF4-FFF2-40B4-BE49-F238E27FC236}">
                <a16:creationId xmlns:a16="http://schemas.microsoft.com/office/drawing/2014/main" id="{20CB5484-1046-4201-A618-DDB24A9A1D99}"/>
              </a:ext>
            </a:extLst>
          </p:cNvPr>
          <p:cNvSpPr txBox="1"/>
          <p:nvPr/>
        </p:nvSpPr>
        <p:spPr>
          <a:xfrm>
            <a:off x="9721849" y="2929040"/>
            <a:ext cx="2051050" cy="646331"/>
          </a:xfrm>
          <a:prstGeom prst="rect">
            <a:avLst/>
          </a:prstGeom>
          <a:noFill/>
        </p:spPr>
        <p:txBody>
          <a:bodyPr wrap="square" rtlCol="0">
            <a:spAutoFit/>
          </a:bodyPr>
          <a:lstStyle/>
          <a:p>
            <a:r>
              <a:rPr lang="en-AU" dirty="0"/>
              <a:t>Notes Checking Quest 32</a:t>
            </a:r>
          </a:p>
        </p:txBody>
      </p:sp>
    </p:spTree>
    <p:extLst>
      <p:ext uri="{BB962C8B-B14F-4D97-AF65-F5344CB8AC3E}">
        <p14:creationId xmlns:p14="http://schemas.microsoft.com/office/powerpoint/2010/main" val="305914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A54F7-8F07-65ED-87E3-6CBB0484B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1527B5-DFCC-BA38-DD7C-D1C265B4A2FA}"/>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4B6AACBB-A44A-1F12-752B-C4A4B3E85772}"/>
              </a:ext>
            </a:extLst>
          </p:cNvPr>
          <p:cNvSpPr>
            <a:spLocks noGrp="1"/>
          </p:cNvSpPr>
          <p:nvPr>
            <p:ph sz="half" idx="1"/>
          </p:nvPr>
        </p:nvSpPr>
        <p:spPr>
          <a:xfrm>
            <a:off x="838199" y="1825625"/>
            <a:ext cx="10515599" cy="4351338"/>
          </a:xfrm>
        </p:spPr>
        <p:txBody>
          <a:bodyPr>
            <a:normAutofit fontScale="92500" lnSpcReduction="20000"/>
          </a:bodyPr>
          <a:lstStyle/>
          <a:p>
            <a:r>
              <a:rPr lang="en-AU" dirty="0"/>
              <a:t>“What antibiotic should we used for MRSA?”</a:t>
            </a:r>
          </a:p>
          <a:p>
            <a:pPr lvl="1"/>
            <a:r>
              <a:rPr lang="en-AU" dirty="0" err="1">
                <a:highlight>
                  <a:srgbClr val="FFFF00"/>
                </a:highlight>
              </a:rPr>
              <a:t>Meropenam</a:t>
            </a:r>
            <a:endParaRPr lang="en-AU" dirty="0">
              <a:highlight>
                <a:srgbClr val="FFFF00"/>
              </a:highlight>
            </a:endParaRPr>
          </a:p>
          <a:p>
            <a:pPr lvl="1"/>
            <a:r>
              <a:rPr lang="en-AU" dirty="0">
                <a:highlight>
                  <a:srgbClr val="FFFF00"/>
                </a:highlight>
              </a:rPr>
              <a:t>Vancomycin – </a:t>
            </a:r>
            <a:r>
              <a:rPr lang="en-AU" dirty="0"/>
              <a:t>Vancomycin is the gold standard, but what is the recommended trough level for this drug?</a:t>
            </a:r>
          </a:p>
          <a:p>
            <a:pPr lvl="1"/>
            <a:r>
              <a:rPr lang="en-AU" dirty="0" err="1">
                <a:solidFill>
                  <a:schemeClr val="accent2">
                    <a:lumMod val="75000"/>
                  </a:schemeClr>
                </a:solidFill>
                <a:highlight>
                  <a:srgbClr val="FFFF00"/>
                </a:highlight>
              </a:rPr>
              <a:t>Linezoid</a:t>
            </a:r>
            <a:endParaRPr lang="en-AU" dirty="0">
              <a:solidFill>
                <a:schemeClr val="accent2">
                  <a:lumMod val="75000"/>
                </a:schemeClr>
              </a:solidFill>
              <a:highlight>
                <a:srgbClr val="FFFF00"/>
              </a:highlight>
            </a:endParaRPr>
          </a:p>
          <a:p>
            <a:pPr lvl="1"/>
            <a:r>
              <a:rPr lang="en-AU" dirty="0">
                <a:solidFill>
                  <a:schemeClr val="accent2">
                    <a:lumMod val="75000"/>
                  </a:schemeClr>
                </a:solidFill>
                <a:highlight>
                  <a:srgbClr val="FFFF00"/>
                </a:highlight>
              </a:rPr>
              <a:t>Daptomycin</a:t>
            </a:r>
          </a:p>
          <a:p>
            <a:pPr lvl="1"/>
            <a:r>
              <a:rPr lang="en-AU" dirty="0" err="1">
                <a:solidFill>
                  <a:schemeClr val="accent2">
                    <a:lumMod val="75000"/>
                  </a:schemeClr>
                </a:solidFill>
                <a:highlight>
                  <a:srgbClr val="FFFF00"/>
                </a:highlight>
                <a:latin typeface="Arial" panose="020B0604020202020204" pitchFamily="34" charset="0"/>
              </a:rPr>
              <a:t>C</a:t>
            </a:r>
            <a:r>
              <a:rPr lang="en-AU" b="0" i="0" dirty="0" err="1">
                <a:solidFill>
                  <a:schemeClr val="accent2">
                    <a:lumMod val="75000"/>
                  </a:schemeClr>
                </a:solidFill>
                <a:effectLst/>
                <a:highlight>
                  <a:srgbClr val="FFFF00"/>
                </a:highlight>
                <a:latin typeface="Arial" panose="020B0604020202020204" pitchFamily="34" charset="0"/>
              </a:rPr>
              <a:t>eftaroline</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D</a:t>
            </a:r>
            <a:r>
              <a:rPr lang="en-AU" b="0" i="0" dirty="0">
                <a:solidFill>
                  <a:schemeClr val="accent2">
                    <a:lumMod val="75000"/>
                  </a:schemeClr>
                </a:solidFill>
                <a:effectLst/>
                <a:highlight>
                  <a:srgbClr val="FFFF00"/>
                </a:highlight>
                <a:latin typeface="Arial" panose="020B0604020202020204" pitchFamily="34" charset="0"/>
              </a:rPr>
              <a:t>albavancin </a:t>
            </a:r>
            <a:r>
              <a:rPr lang="en-AU" b="0" i="0" dirty="0">
                <a:solidFill>
                  <a:schemeClr val="accent2">
                    <a:lumMod val="75000"/>
                  </a:schemeClr>
                </a:solidFill>
                <a:effectLst/>
                <a:latin typeface="Arial" panose="020B0604020202020204" pitchFamily="34" charset="0"/>
              </a:rPr>
              <a:t>– Yes, but </a:t>
            </a:r>
            <a:r>
              <a:rPr lang="en-AU" b="0" i="0" dirty="0" err="1">
                <a:solidFill>
                  <a:schemeClr val="accent2">
                    <a:lumMod val="75000"/>
                  </a:schemeClr>
                </a:solidFill>
                <a:effectLst/>
                <a:latin typeface="Arial" panose="020B0604020202020204" pitchFamily="34" charset="0"/>
              </a:rPr>
              <a:t>Dalbavacin</a:t>
            </a:r>
            <a:r>
              <a:rPr lang="en-AU" b="0" i="0" dirty="0">
                <a:solidFill>
                  <a:schemeClr val="accent2">
                    <a:lumMod val="75000"/>
                  </a:schemeClr>
                </a:solidFill>
                <a:effectLst/>
                <a:latin typeface="Arial" panose="020B0604020202020204" pitchFamily="34" charset="0"/>
              </a:rPr>
              <a:t>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T</a:t>
            </a:r>
            <a:r>
              <a:rPr lang="en-AU" b="0" i="0" dirty="0">
                <a:solidFill>
                  <a:schemeClr val="accent2">
                    <a:lumMod val="75000"/>
                  </a:schemeClr>
                </a:solidFill>
                <a:effectLst/>
                <a:highlight>
                  <a:srgbClr val="FFFF00"/>
                </a:highlight>
                <a:latin typeface="Arial" panose="020B0604020202020204" pitchFamily="34" charset="0"/>
              </a:rPr>
              <a:t>igecycline </a:t>
            </a:r>
            <a:r>
              <a:rPr lang="en-AU" b="0" i="0" dirty="0">
                <a:solidFill>
                  <a:schemeClr val="accent2">
                    <a:lumMod val="75000"/>
                  </a:schemeClr>
                </a:solidFill>
                <a:effectLst/>
                <a:latin typeface="Arial" panose="020B0604020202020204" pitchFamily="34" charset="0"/>
              </a:rPr>
              <a:t>– Yes, but Tigecycline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b="0" i="0" dirty="0">
                <a:solidFill>
                  <a:schemeClr val="accent2">
                    <a:lumMod val="75000"/>
                  </a:schemeClr>
                </a:solidFill>
                <a:effectLst/>
                <a:latin typeface="Arial" panose="020B0604020202020204" pitchFamily="34" charset="0"/>
              </a:rPr>
              <a:t>Cefazolin</a:t>
            </a:r>
          </a:p>
          <a:p>
            <a:pPr lvl="1"/>
            <a:r>
              <a:rPr lang="en-AU" b="0" i="0" dirty="0">
                <a:solidFill>
                  <a:schemeClr val="accent2">
                    <a:lumMod val="75000"/>
                  </a:schemeClr>
                </a:solidFill>
                <a:effectLst/>
                <a:latin typeface="Arial" panose="020B0604020202020204" pitchFamily="34" charset="0"/>
              </a:rPr>
              <a:t>Flucloxacillin</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latin typeface="Arial" panose="020B0604020202020204" pitchFamily="34" charset="0"/>
              </a:rPr>
              <a:t>A</a:t>
            </a:r>
            <a:r>
              <a:rPr lang="en-AU" b="0" i="0" dirty="0">
                <a:solidFill>
                  <a:schemeClr val="accent2">
                    <a:lumMod val="75000"/>
                  </a:schemeClr>
                </a:solidFill>
                <a:effectLst/>
                <a:latin typeface="Arial" panose="020B0604020202020204" pitchFamily="34" charset="0"/>
              </a:rPr>
              <a:t>moxicillin</a:t>
            </a:r>
            <a:endParaRPr lang="en-AU" dirty="0">
              <a:solidFill>
                <a:schemeClr val="accent2">
                  <a:lumMod val="75000"/>
                </a:schemeClr>
              </a:solidFill>
            </a:endParaRPr>
          </a:p>
        </p:txBody>
      </p:sp>
    </p:spTree>
    <p:extLst>
      <p:ext uri="{BB962C8B-B14F-4D97-AF65-F5344CB8AC3E}">
        <p14:creationId xmlns:p14="http://schemas.microsoft.com/office/powerpoint/2010/main" val="3332809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
        <p:nvSpPr>
          <p:cNvPr id="6" name="TextBox 5">
            <a:extLst>
              <a:ext uri="{FF2B5EF4-FFF2-40B4-BE49-F238E27FC236}">
                <a16:creationId xmlns:a16="http://schemas.microsoft.com/office/drawing/2014/main" id="{AF1C58D7-7530-31F8-D41B-6456F2C14007}"/>
              </a:ext>
            </a:extLst>
          </p:cNvPr>
          <p:cNvSpPr txBox="1"/>
          <p:nvPr/>
        </p:nvSpPr>
        <p:spPr>
          <a:xfrm>
            <a:off x="7588469" y="5901558"/>
            <a:ext cx="4299531" cy="369332"/>
          </a:xfrm>
          <a:prstGeom prst="rect">
            <a:avLst/>
          </a:prstGeom>
          <a:noFill/>
        </p:spPr>
        <p:txBody>
          <a:bodyPr wrap="square" rtlCol="0">
            <a:spAutoFit/>
          </a:bodyPr>
          <a:lstStyle/>
          <a:p>
            <a:r>
              <a:rPr lang="en-AU" dirty="0"/>
              <a:t>Lunch</a:t>
            </a:r>
          </a:p>
        </p:txBody>
      </p:sp>
      <p:pic>
        <p:nvPicPr>
          <p:cNvPr id="7" name="Picture 2" descr="Aluminium Sliding Door 2100h x 1450w - Stock Windows And Doors">
            <a:extLst>
              <a:ext uri="{FF2B5EF4-FFF2-40B4-BE49-F238E27FC236}">
                <a16:creationId xmlns:a16="http://schemas.microsoft.com/office/drawing/2014/main" id="{0BC58801-DB07-5595-D6EA-0F9155A70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5142</TotalTime>
  <Words>2682</Words>
  <Application>Microsoft Office PowerPoint</Application>
  <PresentationFormat>Widescreen</PresentationFormat>
  <Paragraphs>228</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Day1 complete - video</vt:lpstr>
      <vt:lpstr>Meet Dr Barton again (Day 3)</vt:lpstr>
      <vt:lpstr>Dr Baron popup</vt:lpstr>
      <vt:lpstr>You have to go back to university for teaching and came back on Day 14</vt:lpstr>
      <vt:lpstr>Meet Dr Barton (Day 14)</vt:lpstr>
      <vt:lpstr>Meet Dr Barton (Day 15)</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12</cp:revision>
  <dcterms:created xsi:type="dcterms:W3CDTF">2024-04-08T07:42:06Z</dcterms:created>
  <dcterms:modified xsi:type="dcterms:W3CDTF">2025-03-26T10:33:03Z</dcterms:modified>
</cp:coreProperties>
</file>

<file path=docProps/thumbnail.jpeg>
</file>